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06BD65-77EF-C8C1-2A3C-A311A20E1049}" v="3" dt="2025-08-27T21:17:16.315"/>
    <p1510:client id="{7003E265-3107-ECA7-63AF-BB9E119C07BE}" v="34" dt="2025-08-29T17:01:04.341"/>
    <p1510:client id="{758CE8E9-27E4-1DD3-7061-9C0F103A8645}" v="108" dt="2025-08-27T20:52:24.557"/>
    <p1510:client id="{A8E75B02-A504-0D22-1E92-6D0AA15A4C54}" v="78" dt="2025-08-27T17:51:18.645"/>
    <p1510:client id="{C4B9DF69-C3BE-06BF-AB28-D71D7375AF37}" v="147" dt="2025-08-29T17:11:39.3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BE625-F377-49BE-92EE-83F3EA688AF4}" type="datetimeFigureOut">
              <a:t>8/29/2025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7DBB1A-4FF8-4DE1-A9EF-1AC1C277651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085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c6f8954bc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c6f8954bc_0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0E3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1697467" y="444633"/>
            <a:ext cx="8619200" cy="374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3200" b="1">
                <a:latin typeface="Gloria Hallelujah"/>
                <a:ea typeface="Gloria Hallelujah"/>
                <a:cs typeface="Gloria Hallelujah"/>
                <a:sym typeface="Gloria Hallelujah"/>
              </a:rPr>
              <a:t>WEEK OF: SEPT. 2, 2025 </a:t>
            </a:r>
            <a:endParaRPr sz="3200" b="1">
              <a:latin typeface="Gloria Hallelujah"/>
              <a:ea typeface="Gloria Hallelujah"/>
              <a:cs typeface="Gloria Hallelujah"/>
              <a:sym typeface="Gloria Hallelujah"/>
            </a:endParaRPr>
          </a:p>
        </p:txBody>
      </p:sp>
      <p:grpSp>
        <p:nvGrpSpPr>
          <p:cNvPr id="63" name="Google Shape;63;p13"/>
          <p:cNvGrpSpPr/>
          <p:nvPr/>
        </p:nvGrpSpPr>
        <p:grpSpPr>
          <a:xfrm>
            <a:off x="261214" y="707175"/>
            <a:ext cx="3731343" cy="2827005"/>
            <a:chOff x="437825" y="1568589"/>
            <a:chExt cx="2685450" cy="3086700"/>
          </a:xfrm>
        </p:grpSpPr>
        <p:sp>
          <p:nvSpPr>
            <p:cNvPr id="64" name="Google Shape;64;p13"/>
            <p:cNvSpPr/>
            <p:nvPr/>
          </p:nvSpPr>
          <p:spPr>
            <a:xfrm>
              <a:off x="440075" y="1568589"/>
              <a:ext cx="2683200" cy="3086700"/>
            </a:xfrm>
            <a:prstGeom prst="rect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>
                <a:solidFill>
                  <a:schemeClr val="dk1"/>
                </a:solidFill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437825" y="1568589"/>
              <a:ext cx="2683200" cy="411900"/>
            </a:xfrm>
            <a:prstGeom prst="rect">
              <a:avLst/>
            </a:prstGeom>
            <a:solidFill>
              <a:srgbClr val="FFFF00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>
                <a:solidFill>
                  <a:schemeClr val="dk1"/>
                </a:solidFill>
              </a:endParaRPr>
            </a:p>
          </p:txBody>
        </p:sp>
      </p:grpSp>
      <p:sp>
        <p:nvSpPr>
          <p:cNvPr id="66" name="Google Shape;66;p13"/>
          <p:cNvSpPr txBox="1">
            <a:spLocks noGrp="1"/>
          </p:cNvSpPr>
          <p:nvPr>
            <p:ph type="body" idx="4294967295"/>
          </p:nvPr>
        </p:nvSpPr>
        <p:spPr>
          <a:xfrm>
            <a:off x="420747" y="608367"/>
            <a:ext cx="3451600" cy="377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redoka One"/>
                <a:ea typeface="Fredoka One"/>
                <a:cs typeface="Fredoka One"/>
                <a:sym typeface="Fredoka One"/>
              </a:rPr>
              <a:t>ELA</a:t>
            </a:r>
            <a:endParaRPr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7" name="Google Shape;67;p13"/>
          <p:cNvSpPr txBox="1">
            <a:spLocks noGrp="1"/>
          </p:cNvSpPr>
          <p:nvPr>
            <p:ph type="body" idx="4294967295"/>
          </p:nvPr>
        </p:nvSpPr>
        <p:spPr>
          <a:xfrm>
            <a:off x="257617" y="1070945"/>
            <a:ext cx="3739169" cy="2348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None/>
            </a:pPr>
            <a:r>
              <a:rPr lang="en" sz="1400" b="1">
                <a:ea typeface="Comfortaa"/>
                <a:sym typeface="Comfortaa"/>
              </a:rPr>
              <a:t>3.RL.KID.3</a:t>
            </a:r>
            <a:r>
              <a:rPr lang="en" sz="1400">
                <a:ea typeface="Comfortaa"/>
                <a:sym typeface="Comfortaa"/>
              </a:rPr>
              <a:t> - describe how a character responds to major events and challenges in a story</a:t>
            </a:r>
            <a:endParaRPr lang="en-US" sz="1400"/>
          </a:p>
          <a:p>
            <a:pPr marL="0" indent="0">
              <a:spcBef>
                <a:spcPts val="1067"/>
              </a:spcBef>
              <a:buNone/>
            </a:pPr>
            <a:r>
              <a:rPr lang="en" sz="1600" b="1">
                <a:latin typeface="Calibri"/>
                <a:ea typeface="Comfortaa"/>
                <a:cs typeface="Comfortaa"/>
                <a:sym typeface="Comfortaa"/>
              </a:rPr>
              <a:t>Phonics: </a:t>
            </a:r>
            <a:r>
              <a:rPr lang="en" sz="1600">
                <a:latin typeface="Calibri"/>
                <a:ea typeface="Comfortaa"/>
                <a:cs typeface="Comfortaa"/>
                <a:sym typeface="Comfortaa"/>
              </a:rPr>
              <a:t>Consonant Digraphs (</a:t>
            </a:r>
            <a:r>
              <a:rPr lang="en" sz="1600" err="1">
                <a:latin typeface="Calibri"/>
                <a:ea typeface="Comfortaa"/>
                <a:cs typeface="Comfortaa"/>
                <a:sym typeface="Comfortaa"/>
              </a:rPr>
              <a:t>sh</a:t>
            </a:r>
            <a:r>
              <a:rPr lang="en" sz="1600">
                <a:latin typeface="Calibri"/>
                <a:ea typeface="Comfortaa"/>
                <a:cs typeface="Comfortaa"/>
                <a:sym typeface="Comfortaa"/>
              </a:rPr>
              <a:t>, </a:t>
            </a:r>
            <a:r>
              <a:rPr lang="en" sz="1600" err="1">
                <a:latin typeface="Calibri"/>
                <a:ea typeface="Comfortaa"/>
                <a:cs typeface="Comfortaa"/>
                <a:sym typeface="Comfortaa"/>
              </a:rPr>
              <a:t>th</a:t>
            </a:r>
            <a:r>
              <a:rPr lang="en" sz="1600">
                <a:latin typeface="Calibri"/>
                <a:ea typeface="Comfortaa"/>
                <a:cs typeface="Comfortaa"/>
                <a:sym typeface="Comfortaa"/>
              </a:rPr>
              <a:t>, </a:t>
            </a:r>
            <a:r>
              <a:rPr lang="en" sz="1600" err="1">
                <a:latin typeface="Calibri"/>
                <a:ea typeface="Comfortaa"/>
                <a:cs typeface="Comfortaa"/>
                <a:sym typeface="Comfortaa"/>
              </a:rPr>
              <a:t>ch</a:t>
            </a:r>
            <a:r>
              <a:rPr lang="en" sz="1600">
                <a:latin typeface="Calibri"/>
                <a:ea typeface="Comfortaa"/>
                <a:cs typeface="Comfortaa"/>
                <a:sym typeface="Comfortaa"/>
              </a:rPr>
              <a:t>, </a:t>
            </a:r>
            <a:r>
              <a:rPr lang="en" sz="1600" err="1">
                <a:latin typeface="Calibri"/>
                <a:ea typeface="Comfortaa"/>
                <a:cs typeface="Comfortaa"/>
                <a:sym typeface="Comfortaa"/>
              </a:rPr>
              <a:t>wh</a:t>
            </a:r>
            <a:r>
              <a:rPr lang="en" sz="1600">
                <a:latin typeface="Calibri"/>
                <a:ea typeface="Comfortaa"/>
                <a:cs typeface="Comfortaa"/>
                <a:sym typeface="Comfortaa"/>
              </a:rPr>
              <a:t>, </a:t>
            </a:r>
            <a:r>
              <a:rPr lang="en" sz="1600" err="1">
                <a:latin typeface="Calibri"/>
                <a:ea typeface="Comfortaa"/>
                <a:cs typeface="Comfortaa"/>
                <a:sym typeface="Comfortaa"/>
              </a:rPr>
              <a:t>ph</a:t>
            </a:r>
            <a:r>
              <a:rPr lang="en" sz="1600">
                <a:latin typeface="Calibri"/>
                <a:ea typeface="Comfortaa"/>
                <a:cs typeface="Comfortaa"/>
                <a:sym typeface="Comfortaa"/>
              </a:rPr>
              <a:t>)</a:t>
            </a:r>
            <a:endParaRPr lang="en" sz="1600">
              <a:latin typeface="Calibri"/>
              <a:ea typeface="Comfortaa"/>
            </a:endParaRPr>
          </a:p>
          <a:p>
            <a:pPr marL="0" indent="0">
              <a:spcBef>
                <a:spcPts val="1067"/>
              </a:spcBef>
              <a:buNone/>
            </a:pPr>
            <a:r>
              <a:rPr lang="en" sz="1200" b="1">
                <a:latin typeface="Calibri"/>
                <a:ea typeface="Comfortaa"/>
                <a:cs typeface="Comfortaa"/>
                <a:sym typeface="Comfortaa"/>
              </a:rPr>
              <a:t> </a:t>
            </a:r>
            <a:r>
              <a:rPr lang="en" sz="1600" b="1">
                <a:latin typeface="Calibri"/>
                <a:ea typeface="Comfortaa"/>
                <a:cs typeface="Comfortaa"/>
                <a:sym typeface="Comfortaa"/>
              </a:rPr>
              <a:t>Grammar- </a:t>
            </a:r>
            <a:r>
              <a:rPr lang="en" sz="1600">
                <a:latin typeface="Calibri"/>
                <a:ea typeface="Comfortaa"/>
                <a:cs typeface="Comfortaa"/>
                <a:sym typeface="Comfortaa"/>
              </a:rPr>
              <a:t>Simple and Compound Sentences (conjunctions: and, but, or)</a:t>
            </a:r>
            <a:endParaRPr lang="en" sz="1600">
              <a:latin typeface="Calibri"/>
              <a:ea typeface="Comfortaa"/>
              <a:cs typeface="Comfortaa"/>
            </a:endParaRPr>
          </a:p>
          <a:p>
            <a:pPr marL="0" indent="0">
              <a:spcBef>
                <a:spcPts val="1067"/>
              </a:spcBef>
              <a:buNone/>
            </a:pPr>
            <a:endParaRPr lang="en" sz="1050" b="1">
              <a:latin typeface="Comfortaa"/>
            </a:endParaRPr>
          </a:p>
          <a:p>
            <a:pPr marL="0" indent="0">
              <a:spcBef>
                <a:spcPts val="1067"/>
              </a:spcBef>
              <a:spcAft>
                <a:spcPts val="1067"/>
              </a:spcAft>
              <a:buNone/>
            </a:pPr>
            <a:endParaRPr lang="en-US" sz="1867"/>
          </a:p>
        </p:txBody>
      </p:sp>
      <p:grpSp>
        <p:nvGrpSpPr>
          <p:cNvPr id="68" name="Google Shape;68;p13"/>
          <p:cNvGrpSpPr/>
          <p:nvPr/>
        </p:nvGrpSpPr>
        <p:grpSpPr>
          <a:xfrm>
            <a:off x="4141405" y="707175"/>
            <a:ext cx="3728217" cy="2827005"/>
            <a:chOff x="3230400" y="1568589"/>
            <a:chExt cx="2683200" cy="3086700"/>
          </a:xfrm>
        </p:grpSpPr>
        <p:sp>
          <p:nvSpPr>
            <p:cNvPr id="69" name="Google Shape;69;p13"/>
            <p:cNvSpPr/>
            <p:nvPr/>
          </p:nvSpPr>
          <p:spPr>
            <a:xfrm>
              <a:off x="3230400" y="1568589"/>
              <a:ext cx="2683200" cy="3086700"/>
            </a:xfrm>
            <a:prstGeom prst="rect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endParaRPr lang="en-US" sz="1100"/>
            </a:p>
            <a:p>
              <a:endParaRPr lang="en-US" sz="1100"/>
            </a:p>
            <a:p>
              <a:endParaRPr lang="en-US" sz="1100"/>
            </a:p>
            <a:p>
              <a:endParaRPr lang="en-US" sz="1100"/>
            </a:p>
            <a:p>
              <a:r>
                <a:rPr lang="en-US" sz="1100"/>
                <a:t>How you can help:</a:t>
              </a:r>
              <a:endParaRPr lang="en-US" sz="1850"/>
            </a:p>
            <a:p>
              <a:r>
                <a:rPr lang="en-US" sz="1100"/>
                <a:t>· Practice skip counting aloud (by 2s, 3s, 5s, 10s).</a:t>
              </a:r>
            </a:p>
            <a:p>
              <a:r>
                <a:rPr lang="en-US" sz="1100"/>
                <a:t>· Ask your child to show how they see patterns in numbers.</a:t>
              </a:r>
            </a:p>
            <a:p>
              <a:r>
                <a:rPr lang="en-US" sz="1100"/>
                <a:t>· Play simple multiplication games or use flashcards for fun practice.</a:t>
              </a:r>
            </a:p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 lang="en-US" sz="1100"/>
            </a:p>
            <a:p>
              <a:endParaRPr lang="en-US" sz="1100"/>
            </a:p>
            <a:p>
              <a:endParaRPr lang="en-US" sz="1100"/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3230400" y="1568600"/>
              <a:ext cx="2683200" cy="411900"/>
            </a:xfrm>
            <a:prstGeom prst="rect">
              <a:avLst/>
            </a:prstGeom>
            <a:solidFill>
              <a:srgbClr val="FF9900"/>
            </a:solidFill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</p:grpSp>
      <p:sp>
        <p:nvSpPr>
          <p:cNvPr id="71" name="Google Shape;71;p13"/>
          <p:cNvSpPr txBox="1">
            <a:spLocks noGrp="1"/>
          </p:cNvSpPr>
          <p:nvPr>
            <p:ph type="body" idx="4294967295"/>
          </p:nvPr>
        </p:nvSpPr>
        <p:spPr>
          <a:xfrm>
            <a:off x="4281287" y="608367"/>
            <a:ext cx="3451600" cy="377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redoka One"/>
                <a:ea typeface="Fredoka One"/>
                <a:cs typeface="Fredoka One"/>
                <a:sym typeface="Fredoka One"/>
              </a:rPr>
              <a:t>MATH</a:t>
            </a:r>
            <a:endParaRPr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2" name="Google Shape;72;p13"/>
          <p:cNvSpPr txBox="1">
            <a:spLocks noGrp="1"/>
          </p:cNvSpPr>
          <p:nvPr>
            <p:ph type="body" idx="4294967295"/>
          </p:nvPr>
        </p:nvSpPr>
        <p:spPr>
          <a:xfrm>
            <a:off x="4142502" y="1034619"/>
            <a:ext cx="3727165" cy="2394381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None/>
            </a:pPr>
            <a:r>
              <a:rPr lang="en" sz="1100">
                <a:latin typeface="Times New Roman"/>
                <a:ea typeface="Comfortaa"/>
                <a:cs typeface="Times New Roman"/>
                <a:sym typeface="Comfortaa"/>
              </a:rPr>
              <a:t>Topic 2 Cont.- Use Patterns to Multiply. Students are exploring how multiplication is really repeated addition and </a:t>
            </a:r>
            <a:endParaRPr lang="en">
              <a:latin typeface="Times New Roman"/>
              <a:ea typeface="Comfortaa"/>
              <a:cs typeface="Times New Roman"/>
              <a:sym typeface="Comfortaa"/>
            </a:endParaRPr>
          </a:p>
          <a:p>
            <a:pPr marL="0" indent="0">
              <a:buNone/>
            </a:pPr>
            <a:r>
              <a:rPr lang="en" sz="1100">
                <a:latin typeface="Times New Roman"/>
                <a:ea typeface="Comfortaa"/>
                <a:cs typeface="Times New Roman"/>
                <a:sym typeface="Comfortaa"/>
              </a:rPr>
              <a:t>discovering patterns that help make multiplying easier.</a:t>
            </a:r>
            <a:endParaRPr lang="en" sz="185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" sz="1100">
              <a:latin typeface="Times New Roman"/>
              <a:ea typeface="Comfortaa"/>
              <a:cs typeface="Times New Roman"/>
            </a:endParaRPr>
          </a:p>
          <a:p>
            <a:pPr marL="0" indent="0">
              <a:buNone/>
            </a:pPr>
            <a:endParaRPr lang="en" sz="1100">
              <a:latin typeface="Times New Roman"/>
              <a:ea typeface="Comfortaa"/>
              <a:cs typeface="Times New Roman"/>
            </a:endParaRPr>
          </a:p>
          <a:p>
            <a:pPr marL="0" indent="0">
              <a:buNone/>
            </a:pPr>
            <a:endParaRPr lang="en" sz="1100">
              <a:latin typeface="Times New Roman"/>
              <a:ea typeface="Comfortaa"/>
              <a:cs typeface="Times New Roman"/>
            </a:endParaRPr>
          </a:p>
          <a:p>
            <a:pPr marL="0" indent="0">
              <a:buNone/>
            </a:pPr>
            <a:endParaRPr lang="en" sz="1100">
              <a:latin typeface="Times New Roman"/>
              <a:ea typeface="Comfortaa"/>
              <a:cs typeface="Times New Roman"/>
            </a:endParaRPr>
          </a:p>
          <a:p>
            <a:pPr marL="0" indent="0">
              <a:buNone/>
            </a:pPr>
            <a:endParaRPr lang="en" sz="1100">
              <a:latin typeface="Times New Roman"/>
              <a:ea typeface="Comfortaa"/>
              <a:cs typeface="Times New Roman"/>
            </a:endParaRPr>
          </a:p>
          <a:p>
            <a:pPr marL="0" indent="0">
              <a:buNone/>
            </a:pPr>
            <a:endParaRPr lang="en" sz="1100">
              <a:latin typeface="Times New Roman"/>
              <a:ea typeface="Comfortaa"/>
              <a:cs typeface="Times New Roman"/>
            </a:endParaRPr>
          </a:p>
          <a:p>
            <a:pPr marL="0" indent="0">
              <a:buNone/>
            </a:pPr>
            <a:endParaRPr lang="en" sz="1100">
              <a:latin typeface="Times New Roman"/>
              <a:ea typeface="Comfortaa"/>
              <a:cs typeface="Times New Roman"/>
            </a:endParaRPr>
          </a:p>
          <a:p>
            <a:pPr marL="0" indent="0">
              <a:buNone/>
            </a:pPr>
            <a:r>
              <a:rPr lang="en" sz="1100">
                <a:latin typeface="Times New Roman"/>
                <a:ea typeface="Comfortaa"/>
                <a:cs typeface="Times New Roman"/>
              </a:rPr>
              <a:t>Topic 2 Patterns- Multiplication patterns for 0,1,2,5,9,and 10</a:t>
            </a:r>
          </a:p>
          <a:p>
            <a:pPr marL="0" indent="0">
              <a:buNone/>
            </a:pPr>
            <a:r>
              <a:rPr lang="en" sz="1100" b="1">
                <a:solidFill>
                  <a:schemeClr val="tx1"/>
                </a:solidFill>
                <a:latin typeface="Times New Roman"/>
                <a:ea typeface="Comfortaa"/>
                <a:cs typeface="Times New Roman"/>
              </a:rPr>
              <a:t>Topic 2 Test -Friday</a:t>
            </a:r>
          </a:p>
          <a:p>
            <a:pPr marL="0" indent="0">
              <a:buNone/>
            </a:pPr>
            <a:endParaRPr lang="en" sz="1100">
              <a:latin typeface="Times New Roman"/>
              <a:ea typeface="Comfortaa"/>
              <a:cs typeface="Times New Roman"/>
            </a:endParaRPr>
          </a:p>
          <a:p>
            <a:pPr marL="0" indent="0">
              <a:buNone/>
            </a:pPr>
            <a:endParaRPr lang="en" sz="1100">
              <a:latin typeface="Times New Roman"/>
              <a:ea typeface="Comfortaa"/>
              <a:cs typeface="Times New Roman"/>
            </a:endParaRPr>
          </a:p>
          <a:p>
            <a:pPr marL="0" indent="0">
              <a:lnSpc>
                <a:spcPct val="114999"/>
              </a:lnSpc>
              <a:spcBef>
                <a:spcPts val="1067"/>
              </a:spcBef>
              <a:buNone/>
            </a:pPr>
            <a:endParaRPr lang="en" sz="1100">
              <a:solidFill>
                <a:srgbClr val="0070C0"/>
              </a:solidFill>
              <a:latin typeface="Comfortaa"/>
              <a:ea typeface="Comfortaa"/>
              <a:cs typeface="Comfortaa"/>
            </a:endParaRPr>
          </a:p>
          <a:p>
            <a:pPr marL="0" indent="0">
              <a:lnSpc>
                <a:spcPct val="114999"/>
              </a:lnSpc>
              <a:spcBef>
                <a:spcPts val="1067"/>
              </a:spcBef>
              <a:buNone/>
            </a:pPr>
            <a:endParaRPr lang="en" sz="1100" b="1">
              <a:solidFill>
                <a:srgbClr val="FF0000"/>
              </a:solidFill>
              <a:latin typeface="Comfortaa"/>
              <a:ea typeface="Comfortaa"/>
              <a:cs typeface="Comfortaa"/>
            </a:endParaRPr>
          </a:p>
          <a:p>
            <a:pPr marL="0" indent="0">
              <a:spcBef>
                <a:spcPts val="1067"/>
              </a:spcBef>
              <a:spcAft>
                <a:spcPts val="1067"/>
              </a:spcAft>
              <a:buNone/>
            </a:pPr>
            <a:endParaRPr lang="en-US" sz="1333">
              <a:latin typeface="Comfortaa"/>
              <a:ea typeface="Comfortaa"/>
              <a:cs typeface="Comfortaa"/>
            </a:endParaRPr>
          </a:p>
        </p:txBody>
      </p:sp>
      <p:grpSp>
        <p:nvGrpSpPr>
          <p:cNvPr id="73" name="Google Shape;73;p13"/>
          <p:cNvGrpSpPr/>
          <p:nvPr/>
        </p:nvGrpSpPr>
        <p:grpSpPr>
          <a:xfrm>
            <a:off x="8021594" y="707175"/>
            <a:ext cx="3731343" cy="2827005"/>
            <a:chOff x="6022975" y="1568589"/>
            <a:chExt cx="2685450" cy="3086700"/>
          </a:xfrm>
        </p:grpSpPr>
        <p:sp>
          <p:nvSpPr>
            <p:cNvPr id="74" name="Google Shape;74;p13"/>
            <p:cNvSpPr/>
            <p:nvPr/>
          </p:nvSpPr>
          <p:spPr>
            <a:xfrm>
              <a:off x="6022975" y="1568589"/>
              <a:ext cx="2683200" cy="3086700"/>
            </a:xfrm>
            <a:prstGeom prst="rect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6025225" y="1568600"/>
              <a:ext cx="2683200" cy="411900"/>
            </a:xfrm>
            <a:prstGeom prst="rect">
              <a:avLst/>
            </a:prstGeom>
            <a:solidFill>
              <a:srgbClr val="6AA84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</p:grpSp>
      <p:sp>
        <p:nvSpPr>
          <p:cNvPr id="76" name="Google Shape;76;p13"/>
          <p:cNvSpPr txBox="1">
            <a:spLocks noGrp="1"/>
          </p:cNvSpPr>
          <p:nvPr>
            <p:ph type="body" idx="4294967295"/>
          </p:nvPr>
        </p:nvSpPr>
        <p:spPr>
          <a:xfrm>
            <a:off x="8138693" y="608367"/>
            <a:ext cx="3451600" cy="377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67">
                <a:latin typeface="Fredoka One"/>
                <a:ea typeface="Fredoka One"/>
                <a:cs typeface="Fredoka One"/>
                <a:sym typeface="Fredoka One"/>
              </a:rPr>
              <a:t>SCIENCE/SOCIAL STUDIES</a:t>
            </a:r>
            <a:endParaRPr sz="1867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7" name="Google Shape;77;p13"/>
          <p:cNvSpPr txBox="1">
            <a:spLocks noGrp="1"/>
          </p:cNvSpPr>
          <p:nvPr>
            <p:ph type="body" idx="4294967295"/>
          </p:nvPr>
        </p:nvSpPr>
        <p:spPr>
          <a:xfrm>
            <a:off x="8018465" y="1024015"/>
            <a:ext cx="3466000" cy="2348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>
                <a:latin typeface="Comfortaa"/>
                <a:ea typeface="Comfortaa"/>
                <a:cs typeface="Comfortaa"/>
                <a:sym typeface="Comfortaa"/>
              </a:rPr>
              <a:t>Sci: </a:t>
            </a:r>
            <a:r>
              <a:rPr lang="en" sz="1300">
                <a:latin typeface="Comfortaa"/>
                <a:ea typeface="Comfortaa"/>
                <a:cs typeface="Comfortaa"/>
                <a:sym typeface="Comfortaa"/>
              </a:rPr>
              <a:t>3.PS1.1: &amp; 3.PS1.3: States of Matter (liquid, solid, and gas &amp; particle movement)</a:t>
            </a:r>
            <a:endParaRPr sz="1300">
              <a:latin typeface="Comfortaa"/>
              <a:ea typeface="Comfortaa"/>
              <a:cs typeface="Comfortaa"/>
              <a:sym typeface="Comfortaa"/>
            </a:endParaRPr>
          </a:p>
          <a:p>
            <a:pPr marL="0" indent="0">
              <a:lnSpc>
                <a:spcPct val="114999"/>
              </a:lnSpc>
              <a:buNone/>
            </a:pPr>
            <a:r>
              <a:rPr lang="en" sz="1400">
                <a:solidFill>
                  <a:srgbClr val="FF0000"/>
                </a:solidFill>
                <a:latin typeface="Comfortaa"/>
                <a:ea typeface="Comfortaa"/>
                <a:cs typeface="Comfortaa"/>
              </a:rPr>
              <a:t>Science Test Rescheduled to Friday, 9/5</a:t>
            </a:r>
            <a:endParaRPr lang="en" sz="1400">
              <a:solidFill>
                <a:srgbClr val="FF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1067"/>
              </a:spcBef>
              <a:spcAft>
                <a:spcPts val="1067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 b="1">
                <a:latin typeface="Comfortaa"/>
                <a:ea typeface="Comfortaa"/>
                <a:cs typeface="Comfortaa"/>
                <a:sym typeface="Comfortaa"/>
              </a:rPr>
              <a:t>SS:  </a:t>
            </a:r>
            <a:r>
              <a:rPr lang="en" sz="1600">
                <a:latin typeface="Comfortaa"/>
                <a:ea typeface="Comfortaa"/>
                <a:cs typeface="Comfortaa"/>
                <a:sym typeface="Comfortaa"/>
              </a:rPr>
              <a:t>Analyze maps and globes using common terms.</a:t>
            </a:r>
            <a:endParaRPr sz="8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372333" y="3747267"/>
            <a:ext cx="5116400" cy="3026800"/>
          </a:xfrm>
          <a:prstGeom prst="rect">
            <a:avLst/>
          </a:prstGeom>
          <a:solidFill>
            <a:srgbClr val="FFF2CC"/>
          </a:solidFill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50">
                <a:latin typeface="Fredoka One"/>
                <a:ea typeface="Fredoka One"/>
                <a:cs typeface="Fredoka One"/>
                <a:sym typeface="Fredoka One"/>
              </a:rPr>
              <a:t>UPCOMING EVENTS:</a:t>
            </a:r>
            <a:endParaRPr sz="2450">
              <a:latin typeface="Fredoka One"/>
              <a:ea typeface="Fredoka One"/>
              <a:cs typeface="Fredoka One"/>
              <a:sym typeface="Fredoka One"/>
            </a:endParaRPr>
          </a:p>
          <a:p>
            <a:pPr marL="380365" indent="-380365">
              <a:buAutoNum type="arabicPeriod"/>
            </a:pPr>
            <a:endParaRPr lang="en-US" sz="1600">
              <a:latin typeface="Fredoka One"/>
              <a:ea typeface="Fredoka One"/>
              <a:cs typeface="Fredoka One"/>
            </a:endParaRPr>
          </a:p>
          <a:p>
            <a:pPr marL="186055">
              <a:buSzPts val="1400"/>
            </a:pPr>
            <a:r>
              <a:rPr lang="en" sz="1200">
                <a:latin typeface="Comfortaa"/>
                <a:ea typeface="Fredoka One"/>
                <a:cs typeface="Fredoka One"/>
              </a:rPr>
              <a:t> Parent/Teacher Conference 4-7pm</a:t>
            </a:r>
          </a:p>
          <a:p>
            <a:pPr marL="186055">
              <a:buSzPts val="1400"/>
            </a:pPr>
            <a:endParaRPr lang="en" sz="1200">
              <a:latin typeface="Comfortaa"/>
              <a:ea typeface="Fredoka One"/>
              <a:cs typeface="Fredoka One"/>
            </a:endParaRPr>
          </a:p>
          <a:p>
            <a:pPr marL="186055">
              <a:buSzPts val="1400"/>
            </a:pPr>
            <a:r>
              <a:rPr lang="en" sz="1200">
                <a:latin typeface="Comfortaa"/>
                <a:ea typeface="Fredoka One"/>
                <a:cs typeface="Fredoka One"/>
              </a:rPr>
              <a:t>Topic 2 Math Test- Friday</a:t>
            </a:r>
          </a:p>
          <a:p>
            <a:pPr marL="186055">
              <a:buSzPts val="1400"/>
            </a:pPr>
            <a:endParaRPr lang="en" sz="1200">
              <a:latin typeface="Comfortaa"/>
              <a:ea typeface="Fredoka One"/>
              <a:cs typeface="Fredoka One"/>
            </a:endParaRPr>
          </a:p>
          <a:p>
            <a:pPr marL="186055">
              <a:buSzPts val="1400"/>
            </a:pPr>
            <a:r>
              <a:rPr lang="en" sz="1200">
                <a:latin typeface="Comfortaa"/>
                <a:ea typeface="Fredoka One"/>
                <a:cs typeface="Fredoka One"/>
              </a:rPr>
              <a:t>Character Traits Test – Friday 9/5</a:t>
            </a:r>
          </a:p>
          <a:p>
            <a:endParaRPr lang="en-US" sz="2489">
              <a:latin typeface="Fredoka One"/>
              <a:ea typeface="Fredoka One"/>
              <a:cs typeface="Fredoka One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5922133" y="4232567"/>
            <a:ext cx="5830800" cy="2486400"/>
          </a:xfrm>
          <a:prstGeom prst="rect">
            <a:avLst/>
          </a:prstGeom>
          <a:solidFill>
            <a:srgbClr val="FFF2CC"/>
          </a:solidFill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50" b="1">
                <a:latin typeface="Fredoka One"/>
                <a:ea typeface="Fredoka One"/>
                <a:cs typeface="Fredoka One"/>
                <a:sym typeface="Fredoka One"/>
              </a:rPr>
              <a:t>REMINDERS:</a:t>
            </a:r>
            <a:endParaRPr sz="2450" b="1">
              <a:latin typeface="Fredoka One"/>
              <a:ea typeface="Fredoka One"/>
              <a:cs typeface="Fredoka One"/>
              <a:sym typeface="Fredoka One"/>
            </a:endParaRPr>
          </a:p>
          <a:p>
            <a:r>
              <a:rPr lang="en" sz="1450" b="1">
                <a:latin typeface="Comfortaa"/>
                <a:ea typeface="Comfortaa"/>
                <a:cs typeface="Comfortaa"/>
                <a:sym typeface="Comfortaa"/>
              </a:rPr>
              <a:t>Parent/Teacher Conferences will be on September 11 from 4-7pm as required. Please reach out to your child's teacher.</a:t>
            </a:r>
            <a:endParaRPr lang="en" sz="1450" b="1">
              <a:latin typeface="Comfortaa"/>
              <a:ea typeface="Comfortaa"/>
              <a:cs typeface="Comfortaa"/>
            </a:endParaRPr>
          </a:p>
          <a:p>
            <a:endParaRPr lang="en" sz="1450" b="1">
              <a:latin typeface="Comfortaa"/>
              <a:ea typeface="Comfortaa"/>
              <a:cs typeface="Comfortaa"/>
            </a:endParaRPr>
          </a:p>
          <a:p>
            <a:r>
              <a:rPr lang="en" sz="1450" b="1">
                <a:latin typeface="Comfortaa"/>
                <a:ea typeface="Comfortaa"/>
                <a:cs typeface="Comfortaa"/>
              </a:rPr>
              <a:t>Homework will be given on Monday &amp; is due on Friday.</a:t>
            </a:r>
          </a:p>
          <a:p>
            <a:r>
              <a:rPr lang="en" sz="1450" b="1">
                <a:latin typeface="Comfortaa"/>
                <a:ea typeface="Comfortaa"/>
                <a:cs typeface="Comfortaa"/>
              </a:rPr>
              <a:t>Spelling Test every Friday </a:t>
            </a:r>
          </a:p>
          <a:p>
            <a:endParaRPr lang="en" sz="1467" b="1">
              <a:latin typeface="Comfortaa"/>
              <a:ea typeface="Comfortaa"/>
              <a:cs typeface="Comfortaa"/>
            </a:endParaRPr>
          </a:p>
          <a:p>
            <a:r>
              <a:rPr lang="en" sz="1450" b="1">
                <a:latin typeface="Comfortaa"/>
                <a:ea typeface="Comfortaa"/>
                <a:cs typeface="Comfortaa"/>
              </a:rPr>
              <a:t>Please check Wednesday folders, sign and return the following day!</a:t>
            </a:r>
          </a:p>
          <a:p>
            <a:r>
              <a:rPr lang="en" sz="1300" b="1">
                <a:latin typeface="Comfortaa"/>
                <a:ea typeface="Comfortaa"/>
                <a:cs typeface="Comfortaa"/>
                <a:sym typeface="Comfortaa"/>
              </a:rPr>
              <a:t>THANKS! – Ms. Smith, Mrs. Jones, and Mr. Colley</a:t>
            </a:r>
            <a:endParaRPr sz="1300" b="1">
              <a:latin typeface="Comfortaa"/>
              <a:ea typeface="Comfortaa"/>
              <a:cs typeface="Comfortaa"/>
            </a:endParaRPr>
          </a:p>
        </p:txBody>
      </p:sp>
      <p:pic>
        <p:nvPicPr>
          <p:cNvPr id="80" name="Google Shape;80;p13"/>
          <p:cNvPicPr preferRelativeResize="0"/>
          <p:nvPr/>
        </p:nvPicPr>
        <p:blipFill rotWithShape="1">
          <a:blip r:embed="rId3">
            <a:alphaModFix/>
          </a:blip>
          <a:srcRect t="42558" b="42905"/>
          <a:stretch/>
        </p:blipFill>
        <p:spPr>
          <a:xfrm rot="10800000" flipH="1">
            <a:off x="6459433" y="3577017"/>
            <a:ext cx="4756200" cy="61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6751" y="5563279"/>
            <a:ext cx="4927567" cy="1155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4804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281</Words>
  <Application>Microsoft Office PowerPoint</Application>
  <PresentationFormat>Widescreen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Comfortaa</vt:lpstr>
      <vt:lpstr>Fredoka One</vt:lpstr>
      <vt:lpstr>Gloria Hallelujah</vt:lpstr>
      <vt:lpstr>Times New Roman</vt:lpstr>
      <vt:lpstr>office theme</vt:lpstr>
      <vt:lpstr>WEEK OF: SEPT. 2, 2025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ASHLEY  JONES</cp:lastModifiedBy>
  <cp:revision>4</cp:revision>
  <dcterms:created xsi:type="dcterms:W3CDTF">2013-07-15T20:26:40Z</dcterms:created>
  <dcterms:modified xsi:type="dcterms:W3CDTF">2025-08-29T17:46:54Z</dcterms:modified>
</cp:coreProperties>
</file>